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</p:sldMasterIdLst>
  <p:notesMasterIdLst>
    <p:notesMasterId r:id="rId18"/>
  </p:notesMasterIdLst>
  <p:sldIdLst>
    <p:sldId id="256" r:id="rId7"/>
    <p:sldId id="278" r:id="rId8"/>
    <p:sldId id="279" r:id="rId9"/>
    <p:sldId id="280" r:id="rId10"/>
    <p:sldId id="286" r:id="rId11"/>
    <p:sldId id="283" r:id="rId12"/>
    <p:sldId id="285" r:id="rId13"/>
    <p:sldId id="284" r:id="rId14"/>
    <p:sldId id="287" r:id="rId15"/>
    <p:sldId id="281" r:id="rId16"/>
    <p:sldId id="288" r:id="rId17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1D"/>
    <a:srgbClr val="A79698"/>
    <a:srgbClr val="FBC27A"/>
    <a:srgbClr val="8BA8D3"/>
    <a:srgbClr val="003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D6DBE-BC2B-47AB-A7A1-BEFCC2B31394}" v="3" dt="2024-01-10T07:44:21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/>
    <p:restoredTop sz="84401" autoAdjust="0"/>
  </p:normalViewPr>
  <p:slideViewPr>
    <p:cSldViewPr snapToGrid="0">
      <p:cViewPr varScale="1">
        <p:scale>
          <a:sx n="137" d="100"/>
          <a:sy n="137" d="100"/>
        </p:scale>
        <p:origin x="34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D6B3D-DC5E-4235-AECF-E8F9F074B079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5C5B0-F0DF-400D-B5BB-FE21CAD346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4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5C5B0-F0DF-400D-B5BB-FE21CAD346C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5C5B0-F0DF-400D-B5BB-FE21CAD346C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17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478A-1764-0A5C-B0B6-788793494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68846-4BF5-53EF-23E3-EDF625DC3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5087-D50D-9548-3934-A1296C4F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713FE-A447-1784-BA29-CF90747B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BA1F6-B5CA-F6E3-2C33-154BB0DE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5336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72E7-9791-43F8-D04D-79DF423D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227FE-8554-0B86-8AC5-A266095B6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4B1A1-038E-9A18-92CB-4ED279A9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C7430-7B27-688E-E0D7-E304A977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094E1-5C72-FEE1-4049-57392305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475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60449-032D-0E7D-7AE0-6291E02CC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6F132-7AE5-0758-79F0-3B55EC20C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456B0-5BAC-2DD7-66E2-A9893547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A4156-9E80-0BBF-E246-DFE188A0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BE11-D92E-779C-66C3-79EC2C4E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30771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93EF-BB1D-0A03-DCA5-F5A34D022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1B401-2BCA-3DFA-AB0E-DCE48D80D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2D262-710C-0B55-4E11-B0B454BBB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3E45-6838-6F87-1704-9CDA988F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E5478-C796-5EFC-D1B6-D698D47A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63390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AF561-8ACF-A2A7-1263-6EF3FE1B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A845E-E61B-681F-312F-19986AC47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D7E37-EB8B-1CAD-9924-BDA8744F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97B4F-B778-A187-858B-85F83CA1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7AC23-19EB-A293-2956-FF93F71E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55332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E25E-7F0B-956F-9452-DF6CE3A8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B2022-B8EE-6D6F-EFD8-0FCC39A5F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C75BC-9E89-2C7C-7A43-AC23B7B9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0A534-8A24-2C00-44D4-72AB4126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3527D-6B83-8EE9-17D0-766BA701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28323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7447-A19A-26D0-06A0-9996856E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D182-3848-5BF0-A62F-0ED0AF20F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E7FA0-12D2-D902-4E1A-3E245FC0C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1A017-B214-8E5C-7650-A180C9CF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E2DE7-9E0E-6815-CAAA-629471AE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187A4-A05B-E971-5C56-66409B3F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39357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6BCF-0D62-1039-3A16-9D99D2362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E78D1-763A-4B21-9D81-183865DF8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9D184-BC67-BB28-66D0-A401A5EF6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7FBD5-D2D1-CA89-12B4-D800BBFF7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77474-88E8-3684-0D30-68825EA4D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F18DA-54A1-D8D0-10F3-6C3D2439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81915-1317-6D82-9CB1-839B59CC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38270-C307-FD88-ED7F-6453D364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02096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9FFC-B283-CB0D-FCC6-8FEBEAC6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8D9BE-1719-8141-6BEC-CD37BA8A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D2107-5743-97C3-1F36-2F30B5A6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61AE3D-A594-9A20-28B1-A39C3E2F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93975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A03919-ACAB-9F8B-6420-99718622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5C19C-7579-E06B-A8B4-A1399D55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3C6BA-58D7-3F51-D7DC-25D27759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93298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EF46-B33F-7936-5F4D-6CBF44E6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704C8-9208-EA6D-2097-DF4D58AD1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2EFE6-AC24-37F0-7D7E-A9FC729E8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7815F-F4A4-F551-BAE3-9FB7EA87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F941C-84CB-2C77-EC4B-BD042150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8B755-02E3-0EFA-3EE0-D64C118F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1128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8A2B-B5FF-0121-C25F-77C19DDC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5457D-7433-A11D-345D-C1A95594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A8D72-1C5B-5315-082F-2BE0CCF2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DAE18-27EE-26DC-8B20-118D8AA1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DDDDE-31E3-1B2B-A2E6-1555B64C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15937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7D4F-E4A0-FFBD-2D6C-AF5669FE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C6F31-F030-E931-37A3-7ED0680DA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2A677-08C5-9884-7546-CAC8DC06F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F5DFD-3F51-6EB2-51CD-E9657B84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F6F26-934A-D8B4-FDC9-7864B756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F037A-CE44-3241-1D49-8FD76F51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27342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0169-CD33-3901-1374-15390422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01635-D2A1-4A42-A707-353CCAA34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06FFA-73DF-884B-7CCE-A2181132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BAEA-A56C-63AB-AB92-326EF358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7F1B8-4CE2-AF13-A54B-645F394E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36203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E806B-6EBA-D0EB-12F3-98BE92499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78F2F-B94E-C926-A0BF-FDFD3240C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7EAE4-D84B-6FB2-E5B1-0DDD5EC5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EE0A43-9B89-C54E-B9C1-0750FE41143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A3387-CF34-0432-6787-BEE49D35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CB6B6-C49E-8C82-EC78-75AD967D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89D092-0031-CD4F-A0EB-9F366944FF5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61239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9085-27E3-A119-1B4F-059B0191A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2BC039-08F1-01C3-5774-2A9D16565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F0176-C738-3D97-3BB7-4F840B39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8C2DC-07FC-BA22-9E7B-36EFEC76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EA351-7088-7EB8-505C-73E3EAE2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866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98AB-FDAE-3A00-E443-3F072C779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F9CC4-8236-1124-B41C-DF3E63476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412FF-C3F6-27D5-1D57-8043A791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AC87E-84CE-01AD-E51F-BE29EF21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8F8A8-6CB3-C166-C873-F04A6154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27021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ECF2-B5CE-9F2B-7C8A-123BC01E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75C65-557F-A57B-06ED-ED0F459A9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6FF1A-0D6F-73A1-1C88-6176FDCD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92599-D218-231A-5632-EA0ADE65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E58A4-7027-A5E0-8CD5-1B2B441A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91381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4072-45CB-2F82-B780-FBCE05B14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80E5-1179-5721-CA02-D377984E7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613D3-C2BD-AC80-6BA9-E64929600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C0C7D-8C3E-0CA0-F895-29FA541D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D894C-8C93-BF07-E675-B0D462B5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6E692-1CA3-8559-6427-CBD9C94D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74345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4B47-221F-E0F5-44C7-6E5081E3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4A519-9BA7-C0BE-3CAB-077BFF415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050AD-11AF-7903-943D-79F0AB7D9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85030-47B0-1D42-E274-7C4DF0137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C843B-0DA2-4C82-D27D-6CF0B8597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8BA4B-B705-5BD7-E645-5C74B848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F20A2A-3AE4-44D7-1255-C5EA5764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30857-9B78-CA69-E9FA-90C0DFA6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199167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6638E-CD3F-9ECC-EE55-2F8D9461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BEA79-60E3-196F-A27E-9AB40FB2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1D8A67-DA60-C0F5-B597-0FD15EAC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F2B00-2F54-9F9E-9EA3-3BE1FE1F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525810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4AE3F-570C-E825-F02A-1F7504CC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74DE5-5ED3-4C4C-9D09-6FAC6BC7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20A2F-E45D-0D27-8617-75A99FAE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22813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6CD5-72D8-B17E-7198-8BC2A00B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23EB6-A4AC-CF5C-C772-F32DBFFA8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DCD63-14A7-B024-7981-1555A44D9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09813-6D3D-5271-B218-2CEE8C34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49FD5-E1BE-3AD7-FF58-3706EB70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96789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21A6-32EA-2D61-7AE9-D23181DF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F82D-0A45-105A-58C5-02106D041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D268A-2E06-BDE5-CF9E-F8275FD43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E8E45-078C-8952-5C34-7F143A5C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4BE16-1BC1-E25F-51E6-AF78E4364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A27EC-1FEA-F23A-BF77-EEEBBA1A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366110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DFD-07AF-FB26-C32E-26D57FF1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506AC-6D1A-8ED0-DB2C-62916F29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E6F28-1D7F-C28C-D239-A7F31BDED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1FCF0-E366-FE72-B45E-CAB837E0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45AB9-E417-71A7-01AF-04EEA335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ABBFF-792F-D05F-0E3F-6B063160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71724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C0F62-5B64-5F16-D20F-0ED384D7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990DC-C831-E639-696E-0E79399CD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9E4A0-47B8-0B76-B4F3-D7D6FE38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E952-AB82-7D23-5615-DEF32C4AF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4ED9-EF54-A5FD-F265-0F048BF3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029159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539DC4-4F64-9CCF-5A28-C888B661F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1945F-C7D4-0D2D-19A4-DF374926C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696FC-D74B-5AA6-66B7-6EF500F9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BCEABB-7A8C-C449-B6C5-2B761ECAD60D}" type="datetimeFigureOut">
              <a:t>11.01.2024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7D63E-7648-B497-B022-AA37804D2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2101-49D2-31F7-27A9-A0756295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18F95-F75F-8E4A-8702-A346F58543AC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3052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39F7-62B9-93BC-BB18-C15F0148C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02ED7-746B-84D1-2AF7-96A09344A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ADF36-B134-0266-3174-18353C865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D3656-7434-4E2A-6703-3ABCB778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D2836-4247-651A-E4F3-9C4A6256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316B3-5420-047D-694C-64BFC179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29121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BFCD-F5A7-7238-3FA3-30642A1F0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DAF0B-FA97-E109-530B-AACA03EE4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DE1DF-8183-3F6B-95AB-476709544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F60A4-686E-A91C-5A40-111F8F8A6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709A93-AA19-FDBB-3BDD-439289EFC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5C20A-63F3-FC01-3642-8E34789A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8D090-7303-ABF5-398A-BF5D9CF7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4D76F-ED2B-63A7-7599-3EDDE450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7377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01E9-9953-C1D3-6F0B-8A0145885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62EE9-C2D7-EFE5-5723-BC1DB6D6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0549C-9CDF-9340-E0E3-F33AE3D6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19AE4-2399-09AE-9344-F1E8047F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4819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2CBDB-0B5D-DD3B-6715-E9F45F03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2DCCE-D0E5-68B9-D8DF-97B13042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F5C87-2412-0981-B781-547072CD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26207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DD701-39C2-8681-947A-668CA397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AC18-8B5D-C8E1-1D6F-804A4FD2B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AA9F4-47E3-F1FF-7B08-963D7B2D1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A3425-CB2F-9188-8C27-7C606A7E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6778E-2832-B5F3-B77F-883293A5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08C4B-F066-E566-FF89-FF8F7D9D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099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85717-A587-7218-DBFC-6ADEF6A3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06252F-CEE7-847F-9303-25C84DA04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63361-AB51-D598-7388-F67A959CC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469D7-DBF8-359D-1D0A-2B708F7D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0BD9-A119-7745-A3EA-733AADA6FA21}" type="datetimeFigureOut">
              <a:t>11.01.2024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C29D9-8794-C0C9-9A04-4605F309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EB38-AFA5-6ABD-2E8B-48B9D70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A5AE56-3F7B-1448-A573-086EFE9E0B25}" type="slidenum"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57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E1F01C-38AA-3F68-983D-DE8D99EEF4AB}"/>
              </a:ext>
            </a:extLst>
          </p:cNvPr>
          <p:cNvSpPr/>
          <p:nvPr userDrawn="1"/>
        </p:nvSpPr>
        <p:spPr>
          <a:xfrm>
            <a:off x="0" y="2965622"/>
            <a:ext cx="12192000" cy="3892378"/>
          </a:xfrm>
          <a:prstGeom prst="rect">
            <a:avLst/>
          </a:prstGeom>
          <a:solidFill>
            <a:srgbClr val="8BA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chemeClr val="bg1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16C1C03-018C-47CB-91C1-59C730FE85E9}"/>
              </a:ext>
            </a:extLst>
          </p:cNvPr>
          <p:cNvSpPr txBox="1">
            <a:spLocks/>
          </p:cNvSpPr>
          <p:nvPr userDrawn="1"/>
        </p:nvSpPr>
        <p:spPr>
          <a:xfrm>
            <a:off x="1524000" y="3638701"/>
            <a:ext cx="9144000" cy="12116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O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Heading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ECEAAB0-F928-0468-B9B8-810B6B2AC9A8}"/>
              </a:ext>
            </a:extLst>
          </p:cNvPr>
          <p:cNvSpPr txBox="1">
            <a:spLocks/>
          </p:cNvSpPr>
          <p:nvPr userDrawn="1"/>
        </p:nvSpPr>
        <p:spPr>
          <a:xfrm>
            <a:off x="1524000" y="4850307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NO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Subheading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6EF1C47-7AEB-3179-ED26-4A9FC286F81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348208" y="433134"/>
            <a:ext cx="7067044" cy="234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5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21" descr="Icon&#10;&#10;Description automatically generated">
            <a:extLst>
              <a:ext uri="{FF2B5EF4-FFF2-40B4-BE49-F238E27FC236}">
                <a16:creationId xmlns:a16="http://schemas.microsoft.com/office/drawing/2014/main" id="{5D4CC5AF-2C5A-BE19-65EA-B291A0B7FED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</a:blip>
          <a:stretch>
            <a:fillRect/>
          </a:stretch>
        </p:blipFill>
        <p:spPr>
          <a:xfrm>
            <a:off x="7080422" y="2304583"/>
            <a:ext cx="5111578" cy="455341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3CF1E-0F18-5A01-78E1-5F8FFCBB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27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AE0C5-46F7-2C66-A91D-AC6D786D7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832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B1B760-1D60-FFE9-515F-23C05C31C59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139"/>
            <a:ext cx="3182021" cy="105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2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017D7-9F4B-1536-3A3C-8EA770E8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61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1BDDA-D511-9D02-8621-285845484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6CCE3-BF5B-205A-4E93-15990F1EE38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139"/>
            <a:ext cx="3182021" cy="105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2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debroker.no/baerekraft/vaar-baerekraftstrategi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FFC2E5F-841C-F6ED-4DBA-12953D37BFCA}"/>
              </a:ext>
            </a:extLst>
          </p:cNvPr>
          <p:cNvSpPr/>
          <p:nvPr/>
        </p:nvSpPr>
        <p:spPr>
          <a:xfrm>
            <a:off x="0" y="2965622"/>
            <a:ext cx="12192000" cy="3892378"/>
          </a:xfrm>
          <a:prstGeom prst="rect">
            <a:avLst/>
          </a:prstGeom>
          <a:solidFill>
            <a:srgbClr val="8BA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BF7E1-7250-D653-E914-23C452549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211606"/>
          </a:xfrm>
          <a:prstGeom prst="rect">
            <a:avLst/>
          </a:prstGeom>
        </p:spPr>
        <p:txBody>
          <a:bodyPr/>
          <a:lstStyle/>
          <a:p>
            <a:r>
              <a:rPr lang="nb-NO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Informasjonsmøte Åpenhetsloven</a:t>
            </a:r>
            <a:endParaRPr lang="en-NO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5F611-2C5A-A7CD-C1EA-9F473DDA4DD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4850307"/>
            <a:ext cx="9144000" cy="165576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10.01.2024</a:t>
            </a:r>
          </a:p>
          <a:p>
            <a:pPr marL="0" indent="0" algn="ctr">
              <a:buNone/>
            </a:pPr>
            <a:endParaRPr lang="nb-NO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Kontakt: victoria@tradebroker.no</a:t>
            </a:r>
            <a:endParaRPr lang="en-NO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759B84-3950-0603-71DE-17483176D2D0}"/>
              </a:ext>
            </a:extLst>
          </p:cNvPr>
          <p:cNvSpPr/>
          <p:nvPr/>
        </p:nvSpPr>
        <p:spPr>
          <a:xfrm>
            <a:off x="12490174" y="119270"/>
            <a:ext cx="306485" cy="884582"/>
          </a:xfrm>
          <a:prstGeom prst="rect">
            <a:avLst/>
          </a:prstGeom>
          <a:solidFill>
            <a:srgbClr val="003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5878F3-BF44-E522-2A15-23050C922E7C}"/>
              </a:ext>
            </a:extLst>
          </p:cNvPr>
          <p:cNvSpPr/>
          <p:nvPr/>
        </p:nvSpPr>
        <p:spPr>
          <a:xfrm>
            <a:off x="12801544" y="119270"/>
            <a:ext cx="306485" cy="884582"/>
          </a:xfrm>
          <a:prstGeom prst="rect">
            <a:avLst/>
          </a:prstGeom>
          <a:solidFill>
            <a:srgbClr val="8BA8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154A43-3B0C-0996-326A-5A6D132C094A}"/>
              </a:ext>
            </a:extLst>
          </p:cNvPr>
          <p:cNvSpPr/>
          <p:nvPr/>
        </p:nvSpPr>
        <p:spPr>
          <a:xfrm>
            <a:off x="13085651" y="119270"/>
            <a:ext cx="306485" cy="884582"/>
          </a:xfrm>
          <a:prstGeom prst="rect">
            <a:avLst/>
          </a:prstGeom>
          <a:solidFill>
            <a:srgbClr val="E951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12ACD3-A3B6-5FEA-0009-5673E651D013}"/>
              </a:ext>
            </a:extLst>
          </p:cNvPr>
          <p:cNvSpPr/>
          <p:nvPr/>
        </p:nvSpPr>
        <p:spPr>
          <a:xfrm>
            <a:off x="13385917" y="119270"/>
            <a:ext cx="306485" cy="884582"/>
          </a:xfrm>
          <a:prstGeom prst="rect">
            <a:avLst/>
          </a:prstGeom>
          <a:solidFill>
            <a:srgbClr val="FBC2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A1E0BC-FF19-5C08-CE4C-ABEE44C5E5A6}"/>
              </a:ext>
            </a:extLst>
          </p:cNvPr>
          <p:cNvSpPr/>
          <p:nvPr/>
        </p:nvSpPr>
        <p:spPr>
          <a:xfrm>
            <a:off x="13679527" y="119270"/>
            <a:ext cx="306485" cy="884582"/>
          </a:xfrm>
          <a:prstGeom prst="rect">
            <a:avLst/>
          </a:prstGeom>
          <a:solidFill>
            <a:srgbClr val="A796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3942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E88924-80AA-E123-69BB-544E2D31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 til </a:t>
            </a:r>
            <a:r>
              <a:rPr lang="nb-NO" dirty="0" err="1"/>
              <a:t>Ignite</a:t>
            </a:r>
            <a:r>
              <a:rPr lang="nb-NO" dirty="0"/>
              <a:t> – Praktisk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D918C3-C508-1ADF-06EC-9C7D33A95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 err="1"/>
              <a:t>Ignite</a:t>
            </a:r>
            <a:r>
              <a:rPr lang="nb-NO" dirty="0"/>
              <a:t> – Mye data på ett sted</a:t>
            </a:r>
          </a:p>
          <a:p>
            <a:r>
              <a:rPr lang="nb-NO" dirty="0"/>
              <a:t>Land, industri risiko – Gir ikke et riktig bilde av risiko vi har oversikt over – Anbefaler dere å se bort fra dette</a:t>
            </a:r>
          </a:p>
          <a:p>
            <a:r>
              <a:rPr lang="nb-NO" dirty="0"/>
              <a:t>Tradebroker dekker lisens via medlemsavgiften</a:t>
            </a:r>
          </a:p>
          <a:p>
            <a:r>
              <a:rPr lang="nb-NO" dirty="0"/>
              <a:t>Medlemmene har lesetilgang til systemet</a:t>
            </a:r>
          </a:p>
        </p:txBody>
      </p:sp>
    </p:spTree>
    <p:extLst>
      <p:ext uri="{BB962C8B-B14F-4D97-AF65-F5344CB8AC3E}">
        <p14:creationId xmlns:p14="http://schemas.microsoft.com/office/powerpoint/2010/main" val="227024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F18D5B-3E8E-9C54-A15F-18A80ABE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 til </a:t>
            </a:r>
            <a:r>
              <a:rPr lang="nb-NO" dirty="0" err="1"/>
              <a:t>Ignite</a:t>
            </a:r>
            <a:r>
              <a:rPr lang="nb-NO" dirty="0"/>
              <a:t> – Praktisk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0E9EF4-680C-3F37-0771-2FB3F0DD4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Rabattavtale for medlemmer som ønsker systemet for egne leverandører</a:t>
            </a:r>
          </a:p>
          <a:p>
            <a:r>
              <a:rPr lang="nb-NO" dirty="0"/>
              <a:t>Hovedkontakt er bruker </a:t>
            </a:r>
          </a:p>
          <a:p>
            <a:pPr lvl="1"/>
            <a:r>
              <a:rPr lang="nb-NO" dirty="0"/>
              <a:t>Mail sendt med info. Gi beskjed om du ikke har fått noe</a:t>
            </a:r>
          </a:p>
          <a:p>
            <a:pPr lvl="1"/>
            <a:r>
              <a:rPr lang="nb-NO" dirty="0"/>
              <a:t>Ta kontakt ved behov for flere brukere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963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3CB8E2-048D-822D-32FD-823F2503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2724"/>
            <a:ext cx="10515600" cy="753067"/>
          </a:xfrm>
        </p:spPr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AED050-96C3-6A2B-E55D-481D3E350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Presentasjon av Tradebroker og </a:t>
            </a:r>
            <a:r>
              <a:rPr lang="nb-NO" dirty="0" err="1"/>
              <a:t>Ignite</a:t>
            </a:r>
            <a:endParaRPr lang="nb-NO" dirty="0"/>
          </a:p>
          <a:p>
            <a:r>
              <a:rPr lang="nb-NO" dirty="0"/>
              <a:t>Kort presentasjon av bærekraftstrategien </a:t>
            </a:r>
          </a:p>
          <a:p>
            <a:r>
              <a:rPr lang="nb-NO" dirty="0"/>
              <a:t>Åpenhetsloven – Hva kan medlemmene forvente av Tradebroker?</a:t>
            </a:r>
          </a:p>
          <a:p>
            <a:r>
              <a:rPr lang="nb-NO" dirty="0"/>
              <a:t>Intro til </a:t>
            </a:r>
            <a:r>
              <a:rPr lang="nb-NO" dirty="0" err="1"/>
              <a:t>Ignite</a:t>
            </a:r>
            <a:r>
              <a:rPr lang="nb-NO" dirty="0"/>
              <a:t> – Kort om det praktiske</a:t>
            </a:r>
          </a:p>
          <a:p>
            <a:r>
              <a:rPr lang="nb-NO" dirty="0"/>
              <a:t>Demo av løsningen</a:t>
            </a:r>
          </a:p>
          <a:p>
            <a:r>
              <a:rPr lang="nb-NO" dirty="0"/>
              <a:t>Presentasjon av avtalen med </a:t>
            </a:r>
            <a:r>
              <a:rPr lang="nb-NO" dirty="0" err="1"/>
              <a:t>Ignite</a:t>
            </a:r>
            <a:r>
              <a:rPr lang="nb-NO" dirty="0"/>
              <a:t> </a:t>
            </a:r>
          </a:p>
          <a:p>
            <a:r>
              <a:rPr lang="nb-NO" dirty="0"/>
              <a:t>Spørsmål</a:t>
            </a:r>
          </a:p>
        </p:txBody>
      </p:sp>
    </p:spTree>
    <p:extLst>
      <p:ext uri="{BB962C8B-B14F-4D97-AF65-F5344CB8AC3E}">
        <p14:creationId xmlns:p14="http://schemas.microsoft.com/office/powerpoint/2010/main" val="200118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45D14-4CE6-6A20-F711-743D05B3B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Bærekraftstrategien og våre fokusområder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024DE5-5099-EC84-70AF-E27A5BA13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Vedtatt vår 2023</a:t>
            </a:r>
          </a:p>
          <a:p>
            <a:r>
              <a:rPr lang="nb-NO" dirty="0"/>
              <a:t>100 % ressurs på bærekraft</a:t>
            </a:r>
          </a:p>
          <a:p>
            <a:r>
              <a:rPr lang="nb-NO" dirty="0"/>
              <a:t>3 prioriteringer for perioden mot 2025</a:t>
            </a:r>
          </a:p>
          <a:p>
            <a:pPr lvl="1"/>
            <a:r>
              <a:rPr lang="nb-NO" dirty="0"/>
              <a:t>Åpenhetsloven</a:t>
            </a:r>
          </a:p>
          <a:p>
            <a:pPr lvl="1"/>
            <a:r>
              <a:rPr lang="nb-NO" dirty="0"/>
              <a:t>Nettverksgrupper i regi av Tradebroker (info kommer)</a:t>
            </a:r>
          </a:p>
          <a:p>
            <a:pPr lvl="1"/>
            <a:r>
              <a:rPr lang="nb-NO" dirty="0"/>
              <a:t>Bærekraftige anskaffelser</a:t>
            </a:r>
          </a:p>
          <a:p>
            <a:pPr lvl="1"/>
            <a:endParaRPr lang="nb-NO" dirty="0"/>
          </a:p>
          <a:p>
            <a:r>
              <a:rPr lang="nb-NO" dirty="0"/>
              <a:t>Bærekraftstrategi ligger på </a:t>
            </a:r>
            <a:r>
              <a:rPr lang="nb-NO" dirty="0">
                <a:hlinkClick r:id="rId2"/>
              </a:rPr>
              <a:t>nettsidene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333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C29EEA-360A-177F-F428-0E05226E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kan medlemmene forvente?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E4DC90-C9C3-562F-1259-D7C3103D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Tradebroker samler informasjon og gjør risikovurdering av porteføljen</a:t>
            </a:r>
          </a:p>
          <a:p>
            <a:pPr lvl="1"/>
            <a:r>
              <a:rPr lang="nb-NO" dirty="0"/>
              <a:t>Legger til rette for at medlemmer gjør egne vurderinger, forenkler for leverandører å svare opp</a:t>
            </a:r>
          </a:p>
          <a:p>
            <a:pPr lvl="1"/>
            <a:r>
              <a:rPr lang="nb-NO" dirty="0"/>
              <a:t>Rapporter, ISO sertifikater, Code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conducts</a:t>
            </a:r>
            <a:r>
              <a:rPr lang="nb-NO" dirty="0"/>
              <a:t>, spørreskjema, lenke til nettsteder, kontaktinfo til leverandør</a:t>
            </a:r>
          </a:p>
          <a:p>
            <a:pPr lvl="1"/>
            <a:r>
              <a:rPr lang="nb-NO" dirty="0"/>
              <a:t>Etisk handel, DFØ høyrisikoliste, prioriterte leverandører</a:t>
            </a:r>
          </a:p>
        </p:txBody>
      </p:sp>
    </p:spTree>
    <p:extLst>
      <p:ext uri="{BB962C8B-B14F-4D97-AF65-F5344CB8AC3E}">
        <p14:creationId xmlns:p14="http://schemas.microsoft.com/office/powerpoint/2010/main" val="237712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FD0753-3195-FB7E-56EC-7112BBCDF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kan medlemmene forvente?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EBC2D0-859B-4C8D-72D8-6DD639205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Medlemmer pliktsubjekt etter loven</a:t>
            </a:r>
          </a:p>
          <a:p>
            <a:pPr lvl="1"/>
            <a:r>
              <a:rPr lang="nb-NO" dirty="0"/>
              <a:t>Må vurdere Tradebrokers vurdering om denne legges til grunn</a:t>
            </a:r>
          </a:p>
          <a:p>
            <a:pPr lvl="1"/>
            <a:endParaRPr lang="nb-NO" dirty="0"/>
          </a:p>
          <a:p>
            <a:r>
              <a:rPr lang="nb-NO" dirty="0"/>
              <a:t>Allerede info i løsning og oppdateres daglig. </a:t>
            </a:r>
          </a:p>
          <a:p>
            <a:pPr lvl="1"/>
            <a:r>
              <a:rPr lang="nb-NO" dirty="0"/>
              <a:t>Frist 31.01.24 – Gi tilbakemeldinger på fristen!</a:t>
            </a:r>
          </a:p>
          <a:p>
            <a:pPr lvl="1"/>
            <a:r>
              <a:rPr lang="nb-NO" dirty="0"/>
              <a:t>Savner du noe på en leverandør du sitter og vurderer? Send meg en mail, så prioriterer jeg den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Tradebroker medlem av Etisk handel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785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C29EEA-360A-177F-F428-0E05226E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kan medlemmene forvente?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E4DC90-C9C3-562F-1259-D7C3103D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Kontinuerlig forbedring</a:t>
            </a:r>
          </a:p>
          <a:p>
            <a:pPr lvl="1"/>
            <a:r>
              <a:rPr lang="nb-NO" dirty="0"/>
              <a:t>Deltar i prosjekt med </a:t>
            </a:r>
            <a:r>
              <a:rPr lang="nb-NO" dirty="0" err="1"/>
              <a:t>Ignite</a:t>
            </a:r>
            <a:r>
              <a:rPr lang="nb-NO" dirty="0"/>
              <a:t> – Leverandørkort (mer info kommer </a:t>
            </a:r>
            <a:r>
              <a:rPr lang="nb-NO" dirty="0" err="1"/>
              <a:t>evt</a:t>
            </a:r>
            <a:r>
              <a:rPr lang="nb-NO" dirty="0"/>
              <a:t>)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Neste periode </a:t>
            </a:r>
          </a:p>
          <a:p>
            <a:pPr lvl="1"/>
            <a:r>
              <a:rPr lang="nb-NO" dirty="0"/>
              <a:t>Øke modenhet hos leverandører på arbeidet – Ingen leverandører med meldte funn i perioden</a:t>
            </a:r>
          </a:p>
          <a:p>
            <a:pPr lvl="1"/>
            <a:r>
              <a:rPr lang="nb-NO" dirty="0"/>
              <a:t>Øke kunnskap om leverandørens tilstedeværelse i land, nedover i leverandørkjeden</a:t>
            </a:r>
          </a:p>
          <a:p>
            <a:pPr lvl="1"/>
            <a:r>
              <a:rPr lang="nb-NO" dirty="0"/>
              <a:t>Samarbeid og innspill fra medlemmer som bruker løsningen</a:t>
            </a:r>
          </a:p>
        </p:txBody>
      </p:sp>
    </p:spTree>
    <p:extLst>
      <p:ext uri="{BB962C8B-B14F-4D97-AF65-F5344CB8AC3E}">
        <p14:creationId xmlns:p14="http://schemas.microsoft.com/office/powerpoint/2010/main" val="13215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9CEE92-E995-4BB6-DFF2-C439BE320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trenger medlemmene?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51B936-FCB0-5E92-B8A2-01929951F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/>
          </a:p>
          <a:p>
            <a:r>
              <a:rPr lang="nb-NO" dirty="0"/>
              <a:t>Relativt nytt lovverk og mange som lærer underveis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Stort sprik i modenhet hos medlemmer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Jobber hypotesebasert – Hva vi mener medlemmer trenger basert på spørreskjema og dialog med enkeltmedlemmer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Gi oss tilbakemeldinger</a:t>
            </a:r>
          </a:p>
          <a:p>
            <a:pPr lvl="1"/>
            <a:r>
              <a:rPr lang="nb-NO" dirty="0"/>
              <a:t>Hva er bra? Noe dere savner? Gir løsningen/Tradebrokers bidrag merverdi?</a:t>
            </a:r>
          </a:p>
          <a:p>
            <a:pPr lvl="1"/>
            <a:r>
              <a:rPr lang="nb-NO" dirty="0"/>
              <a:t>Vil komme en Questback etter 30.06.24</a:t>
            </a:r>
          </a:p>
        </p:txBody>
      </p:sp>
    </p:spTree>
    <p:extLst>
      <p:ext uri="{BB962C8B-B14F-4D97-AF65-F5344CB8AC3E}">
        <p14:creationId xmlns:p14="http://schemas.microsoft.com/office/powerpoint/2010/main" val="101939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E9BA6A-6968-D20C-DC02-D8A3F02C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Segmentering av leverandører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5AA29A-582D-807D-895C-E82B98D79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Delt i tre grupper 1-3</a:t>
            </a:r>
          </a:p>
          <a:p>
            <a:r>
              <a:rPr lang="nb-NO" dirty="0"/>
              <a:t>Leverandører i gruppe 1 er prioriterte leverandører i perioden, angitt i kolonne i </a:t>
            </a:r>
            <a:r>
              <a:rPr lang="nb-NO" dirty="0" err="1"/>
              <a:t>Ignite</a:t>
            </a:r>
            <a:endParaRPr lang="nb-NO" dirty="0"/>
          </a:p>
          <a:p>
            <a:r>
              <a:rPr lang="nb-NO" dirty="0"/>
              <a:t>Vurderingen tar utgangspunkt i </a:t>
            </a:r>
          </a:p>
          <a:p>
            <a:pPr lvl="1"/>
            <a:r>
              <a:rPr lang="nb-NO" dirty="0"/>
              <a:t>Volumet på avtalen, kjent risiko, DFØ høyrisikoliste </a:t>
            </a:r>
            <a:r>
              <a:rPr lang="nb-NO" dirty="0" err="1"/>
              <a:t>m.fl</a:t>
            </a:r>
            <a:endParaRPr lang="nb-NO" dirty="0"/>
          </a:p>
          <a:p>
            <a:r>
              <a:rPr lang="nb-NO" dirty="0"/>
              <a:t>Endringer kan forekomme frem mot 31.01.24</a:t>
            </a:r>
          </a:p>
        </p:txBody>
      </p:sp>
    </p:spTree>
    <p:extLst>
      <p:ext uri="{BB962C8B-B14F-4D97-AF65-F5344CB8AC3E}">
        <p14:creationId xmlns:p14="http://schemas.microsoft.com/office/powerpoint/2010/main" val="311026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368614-754F-F7C0-C312-412CADCE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Prioriterte leverandører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49C235-5250-FD68-8D20-59297CDED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Følges opp av bærekraftsansvarlig, i tillegg til avtaleansvarlig</a:t>
            </a:r>
          </a:p>
          <a:p>
            <a:r>
              <a:rPr lang="nb-NO" dirty="0"/>
              <a:t>Nye anskaffelser</a:t>
            </a:r>
          </a:p>
          <a:p>
            <a:pPr lvl="1"/>
            <a:r>
              <a:rPr lang="nb-NO" dirty="0"/>
              <a:t>Områder på DFØ høyrisikoliste</a:t>
            </a:r>
          </a:p>
          <a:p>
            <a:pPr lvl="2"/>
            <a:r>
              <a:rPr lang="nb-NO" dirty="0"/>
              <a:t>Får egne </a:t>
            </a:r>
            <a:r>
              <a:rPr lang="nb-NO" dirty="0" err="1"/>
              <a:t>kontraktsvedlegg</a:t>
            </a:r>
            <a:r>
              <a:rPr lang="nb-NO" dirty="0"/>
              <a:t> fra DFØ om menneskerettigheter</a:t>
            </a:r>
          </a:p>
          <a:p>
            <a:pPr lvl="2"/>
            <a:r>
              <a:rPr lang="nb-NO" dirty="0"/>
              <a:t>Større leverandører skal levere egenrapporteringsskjema årlig – Vil publiseres i </a:t>
            </a:r>
            <a:r>
              <a:rPr lang="nb-NO" dirty="0" err="1"/>
              <a:t>Ignite</a:t>
            </a:r>
            <a:r>
              <a:rPr lang="nb-NO" dirty="0"/>
              <a:t> (neste periode)</a:t>
            </a:r>
          </a:p>
          <a:p>
            <a:r>
              <a:rPr lang="nb-NO" dirty="0"/>
              <a:t>Følge opp </a:t>
            </a:r>
            <a:r>
              <a:rPr lang="nb-NO" dirty="0" err="1"/>
              <a:t>kontraktskrav</a:t>
            </a:r>
            <a:r>
              <a:rPr lang="nb-NO" dirty="0"/>
              <a:t> og mål for perioden ang bærekraft og etisk handel</a:t>
            </a:r>
          </a:p>
        </p:txBody>
      </p:sp>
    </p:spTree>
    <p:extLst>
      <p:ext uri="{BB962C8B-B14F-4D97-AF65-F5344CB8AC3E}">
        <p14:creationId xmlns:p14="http://schemas.microsoft.com/office/powerpoint/2010/main" val="65737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2CC05F7EF91A4987D4B175FB4D5A99" ma:contentTypeVersion="17" ma:contentTypeDescription="Opprett et nytt dokument." ma:contentTypeScope="" ma:versionID="24bd191a22db7358d4629cff9d9bc83f">
  <xsd:schema xmlns:xsd="http://www.w3.org/2001/XMLSchema" xmlns:xs="http://www.w3.org/2001/XMLSchema" xmlns:p="http://schemas.microsoft.com/office/2006/metadata/properties" xmlns:ns2="cd8ceda4-89ee-43c3-a8c6-dbb38f716a6f" xmlns:ns3="53cf3d3c-445f-49eb-8913-adda7961c579" targetNamespace="http://schemas.microsoft.com/office/2006/metadata/properties" ma:root="true" ma:fieldsID="7b2f69c08b962cb3d7ca29485d093947" ns2:_="" ns3:_="">
    <xsd:import namespace="cd8ceda4-89ee-43c3-a8c6-dbb38f716a6f"/>
    <xsd:import namespace="53cf3d3c-445f-49eb-8913-adda7961c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eda4-89ee-43c3-a8c6-dbb38f716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67804752-00a0-48e9-8a25-10b8e71ec7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f3d3c-445f-49eb-8913-adda7961c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9f402e2-4974-4b52-89dc-2c58b39014bf}" ma:internalName="TaxCatchAll" ma:showField="CatchAllData" ma:web="53cf3d3c-445f-49eb-8913-adda7961c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8ceda4-89ee-43c3-a8c6-dbb38f716a6f">
      <Terms xmlns="http://schemas.microsoft.com/office/infopath/2007/PartnerControls"/>
    </lcf76f155ced4ddcb4097134ff3c332f>
    <TaxCatchAll xmlns="53cf3d3c-445f-49eb-8913-adda7961c579" xsi:nil="true"/>
  </documentManagement>
</p:properties>
</file>

<file path=customXml/itemProps1.xml><?xml version="1.0" encoding="utf-8"?>
<ds:datastoreItem xmlns:ds="http://schemas.openxmlformats.org/officeDocument/2006/customXml" ds:itemID="{8751B9AA-6085-461C-A69E-4A7BCC0BE1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965772-84BE-4DC9-AAC5-F8532CCC1993}"/>
</file>

<file path=customXml/itemProps3.xml><?xml version="1.0" encoding="utf-8"?>
<ds:datastoreItem xmlns:ds="http://schemas.openxmlformats.org/officeDocument/2006/customXml" ds:itemID="{83233460-504E-4D6B-A356-28825C6D3F89}">
  <ds:schemaRefs>
    <ds:schemaRef ds:uri="http://schemas.microsoft.com/office/2006/metadata/properties"/>
    <ds:schemaRef ds:uri="http://schemas.microsoft.com/office/infopath/2007/PartnerControls"/>
    <ds:schemaRef ds:uri="cd8ceda4-89ee-43c3-a8c6-dbb38f716a6f"/>
    <ds:schemaRef ds:uri="53cf3d3c-445f-49eb-8913-adda7961c57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489</Words>
  <Application>Microsoft Office PowerPoint</Application>
  <PresentationFormat>Widescreen</PresentationFormat>
  <Paragraphs>86</Paragraphs>
  <Slides>11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 Sans</vt:lpstr>
      <vt:lpstr>Office Theme</vt:lpstr>
      <vt:lpstr>Custom Design</vt:lpstr>
      <vt:lpstr>1_Custom Design</vt:lpstr>
      <vt:lpstr>Informasjonsmøte Åpenhetsloven</vt:lpstr>
      <vt:lpstr>Agenda</vt:lpstr>
      <vt:lpstr>Bærekraftstrategien og våre fokusområder </vt:lpstr>
      <vt:lpstr>Hva kan medlemmene forvente?</vt:lpstr>
      <vt:lpstr>Hva kan medlemmene forvente?</vt:lpstr>
      <vt:lpstr>Hva kan medlemmene forvente?</vt:lpstr>
      <vt:lpstr>Hva trenger medlemmene?</vt:lpstr>
      <vt:lpstr>Segmentering av leverandører</vt:lpstr>
      <vt:lpstr>Prioriterte leverandører</vt:lpstr>
      <vt:lpstr>Intro til Ignite – Praktisk </vt:lpstr>
      <vt:lpstr>Intro til Ignite – Praktisk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L. Solberg</dc:creator>
  <cp:lastModifiedBy>Lars Bugge</cp:lastModifiedBy>
  <cp:revision>22</cp:revision>
  <dcterms:created xsi:type="dcterms:W3CDTF">2023-03-27T12:18:57Z</dcterms:created>
  <dcterms:modified xsi:type="dcterms:W3CDTF">2024-01-11T11:59:47Z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0x010100E12CC05F7EF91A4987D4B175FB4D5A99</vt:lpwstr>
  </property>
</Properties>
</file>